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25" r:id="rId3"/>
    <p:sldId id="326" r:id="rId4"/>
    <p:sldId id="328" r:id="rId5"/>
    <p:sldId id="327" r:id="rId6"/>
    <p:sldId id="329" r:id="rId7"/>
    <p:sldId id="331" r:id="rId8"/>
    <p:sldId id="332" r:id="rId9"/>
    <p:sldId id="333" r:id="rId10"/>
    <p:sldId id="337" r:id="rId11"/>
    <p:sldId id="334" r:id="rId12"/>
    <p:sldId id="335" r:id="rId13"/>
    <p:sldId id="336" r:id="rId14"/>
    <p:sldId id="305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41" autoAdjust="0"/>
    <p:restoredTop sz="94660"/>
  </p:normalViewPr>
  <p:slideViewPr>
    <p:cSldViewPr>
      <p:cViewPr varScale="1">
        <p:scale>
          <a:sx n="92" d="100"/>
          <a:sy n="92" d="100"/>
        </p:scale>
        <p:origin x="864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E54B2-791B-4EA8-B49B-C66EB82075B8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E13C7-69DF-4EA3-B299-A46F1CDB3A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410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2E13C7-69DF-4EA3-B299-A46F1CDB3A8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045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05979"/>
            <a:ext cx="385765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D:\Desktop\gerb_gsgu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191450" cy="1214428"/>
          </a:xfrm>
          <a:prstGeom prst="rect">
            <a:avLst/>
          </a:prstGeom>
          <a:noFill/>
        </p:spPr>
      </p:pic>
      <p:pic>
        <p:nvPicPr>
          <p:cNvPr id="1027" name="Picture 3" descr="D:\Desktop\Фирменный знак ЦНППМ-02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6326045" y="0"/>
            <a:ext cx="2817955" cy="1214427"/>
          </a:xfrm>
          <a:prstGeom prst="rect">
            <a:avLst/>
          </a:prstGeom>
          <a:noFill/>
        </p:spPr>
      </p:pic>
      <p:pic>
        <p:nvPicPr>
          <p:cNvPr id="1028" name="Picture 4" descr="D:\Downloads\шаблон для презентации ШПМ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 flipV="1">
            <a:off x="0" y="4614863"/>
            <a:ext cx="9144000" cy="5286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206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parashin89@mail.ru" TargetMode="External"/><Relationship Id="rId2" Type="http://schemas.openxmlformats.org/officeDocument/2006/relationships/hyperlink" Target="https://vk.com/id707820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rive.google.com/file/d/1qPI6hYUL6hMku-JQOYWjZP95WFvWGQ4j/view?usp=sharing" TargetMode="Externa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8134672" cy="1102519"/>
          </a:xfrm>
        </p:spPr>
        <p:txBody>
          <a:bodyPr>
            <a:noAutofit/>
          </a:bodyPr>
          <a:lstStyle/>
          <a:p>
            <a:r>
              <a:rPr lang="ru-RU" dirty="0"/>
              <a:t>Актуальные изменения в преподавании </a:t>
            </a:r>
            <a:br>
              <a:rPr lang="en-US" dirty="0"/>
            </a:br>
            <a:r>
              <a:rPr lang="ru-RU" dirty="0"/>
              <a:t>учебного предмета «История» </a:t>
            </a:r>
            <a:br>
              <a:rPr lang="en-US" dirty="0"/>
            </a:br>
            <a:r>
              <a:rPr lang="ru-RU" dirty="0"/>
              <a:t>в 2025-2026 учебном году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866775"/>
            <a:ext cx="7918648" cy="131445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Парашин Анатолий Александрович 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Педагогический дизайнер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г. </a:t>
            </a:r>
            <a:r>
              <a:rPr lang="ru-RU" sz="1800" dirty="0" err="1">
                <a:solidFill>
                  <a:srgbClr val="002060"/>
                </a:solidFill>
              </a:rPr>
              <a:t>Озёры</a:t>
            </a:r>
            <a:r>
              <a:rPr lang="ru-RU" sz="1800" dirty="0">
                <a:solidFill>
                  <a:srgbClr val="002060"/>
                </a:solidFill>
              </a:rPr>
              <a:t>, </a:t>
            </a:r>
            <a:r>
              <a:rPr lang="ru-RU" sz="1800" dirty="0" err="1">
                <a:solidFill>
                  <a:srgbClr val="002060"/>
                </a:solidFill>
              </a:rPr>
              <a:t>г.о</a:t>
            </a:r>
            <a:r>
              <a:rPr lang="ru-RU" sz="1800" dirty="0">
                <a:solidFill>
                  <a:srgbClr val="002060"/>
                </a:solidFill>
              </a:rPr>
              <a:t>. Коломна</a:t>
            </a:r>
          </a:p>
        </p:txBody>
      </p:sp>
    </p:spTree>
    <p:extLst>
      <p:ext uri="{BB962C8B-B14F-4D97-AF65-F5344CB8AC3E}">
        <p14:creationId xmlns:p14="http://schemas.microsoft.com/office/powerpoint/2010/main" val="2849603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D0354-DA3E-5BA4-A698-EB6EBB1A37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0FBBF-F1F2-2F17-99AA-733F2E0D7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РП в ГИС «Моя школа»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D71242B-4ED9-80B6-6675-5057B76D2D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5045" y="1063229"/>
            <a:ext cx="6033910" cy="339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811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8D949-0687-7F0E-6D4C-9570BC676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5C629-C2D7-196C-2E4C-5C143C64D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Новая программа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102FE5-8DB1-6660-A054-51906C75A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Обозначен постепенный переход на новую ФОП по истории. Проблемы при переходе в 2025-2026 учебному году:</a:t>
            </a:r>
          </a:p>
          <a:p>
            <a:pPr algn="just"/>
            <a:r>
              <a:rPr lang="ru-RU" dirty="0"/>
              <a:t>«Теряется» содержательный раздел посвященный </a:t>
            </a:r>
            <a:r>
              <a:rPr lang="ru-RU" b="1" dirty="0"/>
              <a:t>1-й четверти </a:t>
            </a:r>
            <a:r>
              <a:rPr lang="en-US" b="1" dirty="0"/>
              <a:t>XIX </a:t>
            </a:r>
            <a:r>
              <a:rPr lang="ru-RU" b="1" dirty="0"/>
              <a:t>века («</a:t>
            </a:r>
            <a:r>
              <a:rPr lang="ru-RU" b="1" i="1" dirty="0"/>
              <a:t>эпоха Александра </a:t>
            </a:r>
            <a:r>
              <a:rPr lang="en-US" b="1" i="1" dirty="0"/>
              <a:t>I</a:t>
            </a:r>
            <a:r>
              <a:rPr lang="ru-RU" b="1" i="1" dirty="0"/>
              <a:t>»</a:t>
            </a:r>
            <a:r>
              <a:rPr lang="ru-RU" b="1" dirty="0"/>
              <a:t>)</a:t>
            </a:r>
            <a:r>
              <a:rPr lang="ru-RU" dirty="0"/>
              <a:t>. </a:t>
            </a:r>
          </a:p>
          <a:p>
            <a:pPr algn="just"/>
            <a:r>
              <a:rPr lang="ru-RU" dirty="0"/>
              <a:t>Нарушается хронологический принцип изучения модуля «История нашего края» учащимися 6-7 классов.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B0CF57-3BB3-03CE-F898-E780F84B07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204" y="3229532"/>
            <a:ext cx="5471592" cy="137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463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99AD2-8F4A-FACB-9AF5-2ED28E74E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AB0602-4806-2F60-53C7-B25E9BA95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Пропущенный материал по истории России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B51A65-9477-7E2A-383E-7BE58FA467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00151"/>
            <a:ext cx="9144000" cy="33944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200" dirty="0"/>
              <a:t>Политика правительства Александра I Россия в мировом историческом пространстве в начале XIX в. – экономическое, социальное развитие, положение великой державы. Личность Александра I и его окружение. Негласный комитет. Реформы в области образования и цензуры. Реформа государственного управления. М.М. Сперанский и его деятельность. Проекты конституционных реформ и отмены крепостного права. Запрет на раздачу государственных крестьян в частные руки, Указ о вольных хлебопашцах, разрешение купцам, мещанам и государственным крестьянам покупать незаселенную землю, отмена крепостного права в Лифляндии, Курляндии и Эстляндии. Личность А.А. Аракчеева. Создание военных поселений (1810 г.). Внешняя политика России. Восточное направление российской внешней политики. Вхождение Восточной и Западной Грузии в состав России в 1801–1804 гг. Вхождение Абхазии в состав России в 1810 г. Война с Османской империей (1806–1812 гг.). Бухарестский мир: присоединение Бессарабии к России. Война с Персией (1804–1813 гг.). </a:t>
            </a:r>
            <a:r>
              <a:rPr lang="ru-RU" sz="1200" dirty="0" err="1"/>
              <a:t>Гюлистанский</a:t>
            </a:r>
            <a:r>
              <a:rPr lang="ru-RU" sz="1200" dirty="0"/>
              <a:t> мир. Европейское направление внешней политики России. Участие России в 3-й и 4-й </a:t>
            </a:r>
            <a:r>
              <a:rPr lang="ru-RU" sz="1200" dirty="0" err="1"/>
              <a:t>антинаполеоновских</a:t>
            </a:r>
            <a:r>
              <a:rPr lang="ru-RU" sz="1200" dirty="0"/>
              <a:t> коалициях. Тильзитский мир. Война со Швецией 1808–1809 гг. и ее итоги, вхождение Финляндии в состав Российской империи. Отечественная война 1812 г. Заграничный поход Русской армии в 1813–1814 гг. Роль России в разгроме Наполеоновской Франции и становлении Венской системы международных отношений. Положение Великого княжества Финляндского и Царства Польского в составе Российской империи. Священный союз. Позиция России в отношении греческого восстания 1821 г. Консервативные тенденции во внутренней политике Александра I. Общественно-политическая мысль Александровской эпохи. Идеи Н.М. Карамзина (записка «О древней и новой России в ее политическом 6 и гражданском отношениях»). Государственная Уставная грамота Российской Империи Н.Н. Новосильцева. Дворянская оппозиция самодержавию после завершения Наполеоновских войн в Европе. Тайные организации: Союз спасения, Союз благоденствия, Северное и Южное общества, проекты преобразований («Конституция» Н. Муравьева, «Русская Правда» П. Пестеля). Восстание декабристов 14 декабря 1825 г. </a:t>
            </a:r>
            <a:endParaRPr lang="ru-RU" sz="12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312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751145-4B7B-FEF3-2230-5619D7A63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E1A66B-A22E-FC0B-3375-A1ADC69FF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Новая программа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DC2F96-3802-7017-D7B5-9A49C06997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Обозначен постепенный переход на новую ФОП по истории. Проблемы при переходе в 2025-2026 учебному году:</a:t>
            </a:r>
          </a:p>
          <a:p>
            <a:pPr algn="just"/>
            <a:r>
              <a:rPr lang="ru-RU" dirty="0"/>
              <a:t>«Теряется» содержательный раздел посвященный </a:t>
            </a:r>
            <a:r>
              <a:rPr lang="ru-RU" b="1" dirty="0"/>
              <a:t>1-й четверти </a:t>
            </a:r>
            <a:r>
              <a:rPr lang="en-US" b="1" dirty="0"/>
              <a:t>XIX </a:t>
            </a:r>
            <a:r>
              <a:rPr lang="ru-RU" b="1" dirty="0"/>
              <a:t>века («</a:t>
            </a:r>
            <a:r>
              <a:rPr lang="ru-RU" b="1" i="1" dirty="0"/>
              <a:t>эпоха Александра </a:t>
            </a:r>
            <a:r>
              <a:rPr lang="en-US" b="1" i="1" dirty="0"/>
              <a:t>I</a:t>
            </a:r>
            <a:r>
              <a:rPr lang="ru-RU" b="1" i="1" dirty="0"/>
              <a:t>»</a:t>
            </a:r>
            <a:r>
              <a:rPr lang="ru-RU" b="1" dirty="0"/>
              <a:t>)</a:t>
            </a:r>
            <a:r>
              <a:rPr lang="ru-RU" dirty="0"/>
              <a:t>. </a:t>
            </a:r>
          </a:p>
          <a:p>
            <a:pPr algn="just"/>
            <a:r>
              <a:rPr lang="ru-RU" dirty="0"/>
              <a:t>Нарушается хронологический принцип изучения модуля «История нашего края» учащимися 6-7 классов.</a:t>
            </a:r>
          </a:p>
          <a:p>
            <a:pPr marL="0" indent="0" algn="just">
              <a:buNone/>
            </a:pPr>
            <a:r>
              <a:rPr lang="ru-RU" b="1" i="1" dirty="0">
                <a:solidFill>
                  <a:srgbClr val="FF0000"/>
                </a:solidFill>
              </a:rPr>
              <a:t>При использовании Конструктора рабочих программ для составления рабочей программы по учебному предмету «История» изменение последовательности изучения содержательных разделов не предусматривается. </a:t>
            </a:r>
          </a:p>
        </p:txBody>
      </p:sp>
    </p:spTree>
    <p:extLst>
      <p:ext uri="{BB962C8B-B14F-4D97-AF65-F5344CB8AC3E}">
        <p14:creationId xmlns:p14="http://schemas.microsoft.com/office/powerpoint/2010/main" val="1114423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Контакты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8470" y="1369219"/>
            <a:ext cx="5772840" cy="3263504"/>
          </a:xfrm>
        </p:spPr>
        <p:txBody>
          <a:bodyPr anchor="ctr"/>
          <a:lstStyle/>
          <a:p>
            <a:pPr marL="0" indent="0">
              <a:buNone/>
            </a:pPr>
            <a:r>
              <a:rPr lang="ru-RU" dirty="0" err="1"/>
              <a:t>Пед</a:t>
            </a:r>
            <a:r>
              <a:rPr lang="ru-RU" dirty="0"/>
              <a:t>. дизайнер: Парашин А.А. </a:t>
            </a:r>
            <a:endParaRPr lang="en-US" dirty="0"/>
          </a:p>
          <a:p>
            <a:r>
              <a:rPr lang="en-US" dirty="0">
                <a:hlinkClick r:id="rId2"/>
              </a:rPr>
              <a:t>https://vk.com/id7078204</a:t>
            </a:r>
            <a:r>
              <a:rPr lang="en-US" dirty="0"/>
              <a:t> </a:t>
            </a:r>
          </a:p>
          <a:p>
            <a:r>
              <a:rPr lang="en-US" dirty="0">
                <a:hlinkClick r:id="rId3"/>
              </a:rPr>
              <a:t>parashin89@mail.ru</a:t>
            </a:r>
            <a:r>
              <a:rPr lang="en-US" dirty="0"/>
              <a:t> </a:t>
            </a:r>
            <a:r>
              <a:rPr lang="ru-RU" dirty="0"/>
              <a:t> </a:t>
            </a: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016"/>
            <a:ext cx="3258470" cy="325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701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Актуализация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4333" y="1369867"/>
            <a:ext cx="7886700" cy="32635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Приказ Минпросвещения России от 09 октября 2024 г. </a:t>
            </a:r>
            <a:r>
              <a:rPr lang="ru-RU" b="1" dirty="0"/>
              <a:t>№ 704</a:t>
            </a:r>
            <a:r>
              <a:rPr lang="ru-RU" dirty="0"/>
              <a:t> «О внесении изменений в некоторые приказы Министерства просвещения Российской Федерации, касающиеся федеральных образовательных программ начального общего образования, основного общего образования и среднего общего образования» </a:t>
            </a:r>
            <a:r>
              <a:rPr lang="ru-RU" b="1" dirty="0">
                <a:solidFill>
                  <a:srgbClr val="FF0000"/>
                </a:solidFill>
              </a:rPr>
              <a:t>изменил подход к преподаванию истории в школе: </a:t>
            </a:r>
          </a:p>
          <a:p>
            <a:pPr algn="just"/>
            <a:r>
              <a:rPr lang="ru-RU" dirty="0"/>
              <a:t>переход на новую образовательную программу;</a:t>
            </a:r>
          </a:p>
          <a:p>
            <a:pPr algn="just"/>
            <a:r>
              <a:rPr lang="ru-RU" dirty="0"/>
              <a:t>использование единых федеральных учебников по истории.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b="1" i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680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F56F84-72FA-4828-9BF6-84546BC15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Единые учебники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5E4984-9B85-02AC-3E67-2A409A15BD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В соответствии с федеральным перечнем учебников </a:t>
            </a:r>
            <a:r>
              <a:rPr lang="ru-RU" b="1" dirty="0"/>
              <a:t>в 5–7 классах</a:t>
            </a:r>
            <a:r>
              <a:rPr lang="ru-RU" dirty="0"/>
              <a:t> по учебным курсам «Всеобщая история» и «История России» необходимо использовать </a:t>
            </a:r>
            <a:r>
              <a:rPr lang="ru-RU" b="1" dirty="0"/>
              <a:t>единые государственные учебники</a:t>
            </a:r>
            <a:r>
              <a:rPr lang="ru-RU" dirty="0"/>
              <a:t>. </a:t>
            </a:r>
          </a:p>
          <a:p>
            <a:pPr algn="just"/>
            <a:r>
              <a:rPr lang="ru-RU" dirty="0"/>
              <a:t>В </a:t>
            </a:r>
            <a:r>
              <a:rPr lang="ru-RU" b="1" dirty="0"/>
              <a:t>8–9 классах</a:t>
            </a:r>
            <a:r>
              <a:rPr lang="ru-RU" dirty="0"/>
              <a:t> необходимо использовать учебники, входящие в федеральный перечень учебников (</a:t>
            </a:r>
            <a:r>
              <a:rPr lang="ru-RU" b="1" dirty="0"/>
              <a:t>приказ Минпросвещения России от 05 ноября 2024 г. № 769</a:t>
            </a:r>
            <a:r>
              <a:rPr lang="ru-RU" dirty="0"/>
              <a:t>).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45A52F-D58B-5669-C901-776C063C38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78" b="-1"/>
          <a:stretch>
            <a:fillRect/>
          </a:stretch>
        </p:blipFill>
        <p:spPr>
          <a:xfrm>
            <a:off x="4355976" y="2858035"/>
            <a:ext cx="4697447" cy="173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29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64A63-21CC-3037-2650-B487BFAC6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3EDCEB-C7CB-80F9-2E87-7A880615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Новая программа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350BFC-4FF9-F78A-FD98-50A911571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Обозначен постепенный переход на новую ФОП по истории. Следовательно, в 2025-2026 учебному году:</a:t>
            </a:r>
          </a:p>
          <a:p>
            <a:pPr algn="just"/>
            <a:r>
              <a:rPr lang="ru-RU" dirty="0"/>
              <a:t>Учебный предмет «История» включает для 5–7 классов три учебных курса: «Всеобщая история», «История России», </a:t>
            </a:r>
            <a:r>
              <a:rPr lang="ru-RU" b="1" dirty="0"/>
              <a:t>«История нашего края»</a:t>
            </a:r>
            <a:r>
              <a:rPr lang="ru-RU" dirty="0"/>
              <a:t>. </a:t>
            </a:r>
          </a:p>
          <a:p>
            <a:pPr algn="just"/>
            <a:r>
              <a:rPr lang="ru-RU" dirty="0"/>
              <a:t>Учебный предмет «История» в 8–9 классах включает два учебных курса: «Всеобщая история» и «История России».</a:t>
            </a:r>
          </a:p>
          <a:p>
            <a:pPr marL="0" indent="0" algn="just">
              <a:buNone/>
            </a:pPr>
            <a:r>
              <a:rPr lang="ru-RU" b="1" i="1" dirty="0">
                <a:solidFill>
                  <a:srgbClr val="FF0000"/>
                </a:solidFill>
              </a:rPr>
              <a:t>Таким образом, 5-7 классы переходят на изучение истории по новой ФОП, а 8-9 классы продолжают изучать курс по прежней. </a:t>
            </a:r>
          </a:p>
        </p:txBody>
      </p:sp>
    </p:spTree>
    <p:extLst>
      <p:ext uri="{BB962C8B-B14F-4D97-AF65-F5344CB8AC3E}">
        <p14:creationId xmlns:p14="http://schemas.microsoft.com/office/powerpoint/2010/main" val="3227499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93A126-B4FC-6F24-1479-956E4F3E7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Новая программа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7D5C925-DDAC-F0C5-8B78-85ECFDECD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192" y="915566"/>
            <a:ext cx="4231236" cy="362209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C8FA1F0-10CF-320A-75D1-F64D1B792B90}"/>
              </a:ext>
            </a:extLst>
          </p:cNvPr>
          <p:cNvSpPr/>
          <p:nvPr/>
        </p:nvSpPr>
        <p:spPr>
          <a:xfrm>
            <a:off x="2627784" y="4227934"/>
            <a:ext cx="3702644" cy="30972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736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7AF97-11AE-BA81-AB49-9BD5E1A72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D95BB-5CAF-B328-B476-2A1454823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Конструктор РП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48168A-10F0-70FD-FB56-4D70BF53E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В 2025-2026 учебном году в соответствии с приказом Минпросвещения России от 09 октября 2024 г. № 704 учителю </a:t>
            </a:r>
            <a:r>
              <a:rPr lang="ru-RU" b="1" dirty="0"/>
              <a:t>при работе в Конструкторе рабочих программ необходимо использовать два шаблона ФРП</a:t>
            </a:r>
            <a:r>
              <a:rPr lang="ru-RU" dirty="0"/>
              <a:t>:</a:t>
            </a:r>
          </a:p>
          <a:p>
            <a:pPr algn="just"/>
            <a:r>
              <a:rPr lang="ru-RU" dirty="0"/>
              <a:t>первый шаблон – для обучающихся 5–7 классов;</a:t>
            </a:r>
          </a:p>
          <a:p>
            <a:pPr algn="just"/>
            <a:r>
              <a:rPr lang="ru-RU" dirty="0"/>
              <a:t>второй шаблон – для 8–9 классов.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rgbClr val="FF0000"/>
                </a:solidFill>
              </a:rPr>
              <a:t>5 класс: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3339103-BC8C-2652-AFDC-30A09B907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63838"/>
            <a:ext cx="8229600" cy="90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384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928110-5B50-CE2F-A756-19C3DBDF56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2CBF5-6CC5-8BF7-0ACB-0B59649CB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«История нашего края»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4EEB25B-4956-B19F-F5AE-3A42152226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800416"/>
              </p:ext>
            </p:extLst>
          </p:nvPr>
        </p:nvGraphicFramePr>
        <p:xfrm>
          <a:off x="395536" y="1275606"/>
          <a:ext cx="8424936" cy="312058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96082">
                  <a:extLst>
                    <a:ext uri="{9D8B030D-6E8A-4147-A177-3AD203B41FA5}">
                      <a16:colId xmlns:a16="http://schemas.microsoft.com/office/drawing/2014/main" val="2032145314"/>
                    </a:ext>
                  </a:extLst>
                </a:gridCol>
                <a:gridCol w="6624082">
                  <a:extLst>
                    <a:ext uri="{9D8B030D-6E8A-4147-A177-3AD203B41FA5}">
                      <a16:colId xmlns:a16="http://schemas.microsoft.com/office/drawing/2014/main" val="1481371854"/>
                    </a:ext>
                  </a:extLst>
                </a:gridCol>
                <a:gridCol w="1004772">
                  <a:extLst>
                    <a:ext uri="{9D8B030D-6E8A-4147-A177-3AD203B41FA5}">
                      <a16:colId xmlns:a16="http://schemas.microsoft.com/office/drawing/2014/main" val="1211668842"/>
                    </a:ext>
                  </a:extLst>
                </a:gridCol>
              </a:tblGrid>
              <a:tr h="18288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История нашего края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332945836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69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Вводный урок. Зачем изучать историю родного края?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40222101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70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Вводный урок. «Формирование и распад государства Русь»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21931873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71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Следы первых переселенцев.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08926343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72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Фатьяновская культура. Скотоводство и примитивное земледелие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15158357"/>
                  </a:ext>
                </a:extLst>
              </a:tr>
              <a:tr h="1982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73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Дьяковская культура. Овладение производством железных орудий труда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0965987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74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Славяне на берегах рек Волго-Окского бассейна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165894275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75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Подмосковный край в составе государства Русь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34975306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76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Подмосковный край в составе государства Русь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418681173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77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Московский край во времена раздробленности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57627248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78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Московский край во времена раздробленности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17005262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79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Подмосковные земли Владимиро-Суздальского княжества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09474761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80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Торговля, ремесла и быт населения Московского края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42906162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81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Духовная жизнь Подмосковья в домонгольский период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84443504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82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Духовная жизнь Подмосковья в домонгольский период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955035597"/>
                  </a:ext>
                </a:extLst>
              </a:tr>
              <a:tr h="362014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83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b="0" dirty="0">
                          <a:solidFill>
                            <a:srgbClr val="FF0000"/>
                          </a:solidFill>
                          <a:effectLst/>
                        </a:rPr>
                        <a:t>Урок повторения, обобщения и контроля по теме: «Формирование и распад государства Русь»</a:t>
                      </a:r>
                      <a:endParaRPr lang="ru-RU" sz="12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7035843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677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0A292-6DEA-D69A-884D-FF6DA8894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5E4EA0-F1E6-9A9F-3E2F-FB703D161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«История нашего края»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EF79460-2F62-168F-51A4-471EA69A8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753408"/>
              </p:ext>
            </p:extLst>
          </p:nvPr>
        </p:nvGraphicFramePr>
        <p:xfrm>
          <a:off x="323528" y="1203598"/>
          <a:ext cx="8496944" cy="29260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2886">
                  <a:extLst>
                    <a:ext uri="{9D8B030D-6E8A-4147-A177-3AD203B41FA5}">
                      <a16:colId xmlns:a16="http://schemas.microsoft.com/office/drawing/2014/main" val="2032145314"/>
                    </a:ext>
                  </a:extLst>
                </a:gridCol>
                <a:gridCol w="6680700">
                  <a:extLst>
                    <a:ext uri="{9D8B030D-6E8A-4147-A177-3AD203B41FA5}">
                      <a16:colId xmlns:a16="http://schemas.microsoft.com/office/drawing/2014/main" val="1481371854"/>
                    </a:ext>
                  </a:extLst>
                </a:gridCol>
                <a:gridCol w="1013358">
                  <a:extLst>
                    <a:ext uri="{9D8B030D-6E8A-4147-A177-3AD203B41FA5}">
                      <a16:colId xmlns:a16="http://schemas.microsoft.com/office/drawing/2014/main" val="1211668842"/>
                    </a:ext>
                  </a:extLst>
                </a:gridCol>
              </a:tblGrid>
              <a:tr h="1826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84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Вводный урок. «Монгольское нашествие и объединение русских земель вокруг Москвы»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825516067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85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Московский край во время монгольского нашествия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814805831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86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Московский край во время монгольского нашествия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37426988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87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Начало объединения русских земель вокруг Москвы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438908398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88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Первые победы московских князей над ордынцами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22322327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89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Подмосковные уделы и междоусобные войны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073445760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90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Московский край в период формирования централизованного государства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041081850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91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Города-крепости Подмосковья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799107117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92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Монастыри Подмосковья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332832662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93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Расцвет раннемосковского каменного зодчества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3855991819"/>
                  </a:ext>
                </a:extLst>
              </a:tr>
              <a:tr h="1826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94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Повседневная жизнь горожан и сельских жителей подмосковного края в период становления централизованного государства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4291120420"/>
                  </a:ext>
                </a:extLst>
              </a:tr>
              <a:tr h="1826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95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Повседневная жизнь горожан и сельских жителей подмосковного края в период становления централизованного государства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227643814"/>
                  </a:ext>
                </a:extLst>
              </a:tr>
              <a:tr h="1826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96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Урок повторения, обобщения и контроля по теме: «Монгольское нашествие и объединение русских земель вокруг Москвы»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3234804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102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FC447-B64E-EABA-5265-65FA8EC6C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F35AC-033F-9E81-4633-6E610CE4F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«История нашего края»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3FC72F9-9E49-605D-FE40-FA152A69E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080923"/>
              </p:ext>
            </p:extLst>
          </p:nvPr>
        </p:nvGraphicFramePr>
        <p:xfrm>
          <a:off x="323528" y="1347614"/>
          <a:ext cx="8496944" cy="109728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02886">
                  <a:extLst>
                    <a:ext uri="{9D8B030D-6E8A-4147-A177-3AD203B41FA5}">
                      <a16:colId xmlns:a16="http://schemas.microsoft.com/office/drawing/2014/main" val="2032145314"/>
                    </a:ext>
                  </a:extLst>
                </a:gridCol>
                <a:gridCol w="6680700">
                  <a:extLst>
                    <a:ext uri="{9D8B030D-6E8A-4147-A177-3AD203B41FA5}">
                      <a16:colId xmlns:a16="http://schemas.microsoft.com/office/drawing/2014/main" val="1481371854"/>
                    </a:ext>
                  </a:extLst>
                </a:gridCol>
                <a:gridCol w="1013358">
                  <a:extLst>
                    <a:ext uri="{9D8B030D-6E8A-4147-A177-3AD203B41FA5}">
                      <a16:colId xmlns:a16="http://schemas.microsoft.com/office/drawing/2014/main" val="1211668842"/>
                    </a:ext>
                  </a:extLst>
                </a:gridCol>
              </a:tblGrid>
              <a:tr h="1826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97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Практическое занятие: «Исторические источники как средство познания исторического прошлого»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481491485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98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«Исторические источники как средство познания исторического прошлого»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1944909236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99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Проектная деятельность учащихся по истории Подмосковья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1194255706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>
                          <a:solidFill>
                            <a:srgbClr val="002060"/>
                          </a:solidFill>
                          <a:effectLst/>
                        </a:rPr>
                        <a:t>100</a:t>
                      </a:r>
                      <a:endParaRPr lang="ru-RU" sz="12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Проектная деятельность учащихся по истории Подмосковья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3987235017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101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Проектная деятельность учащихся по истории Подмосковья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1561292884"/>
                  </a:ext>
                </a:extLst>
              </a:tr>
              <a:tr h="9132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102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Проектная деятельность учащихся по истории Подмосковья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43" marR="31043" marT="0" marB="0"/>
                </a:tc>
                <a:extLst>
                  <a:ext uri="{0D108BD9-81ED-4DB2-BD59-A6C34878D82A}">
                    <a16:rowId xmlns:a16="http://schemas.microsoft.com/office/drawing/2014/main" val="2444419235"/>
                  </a:ext>
                </a:extLst>
              </a:tr>
            </a:tbl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199786-1C28-013F-6C3E-BBABF20169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554172"/>
            <a:ext cx="1488974" cy="20813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D599217-E887-E727-3838-5DCC34A6A8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477621"/>
            <a:ext cx="2123728" cy="21237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71E38FC-63E0-FC91-5C50-6D9216926B4D}"/>
              </a:ext>
            </a:extLst>
          </p:cNvPr>
          <p:cNvSpPr txBox="1"/>
          <p:nvPr/>
        </p:nvSpPr>
        <p:spPr>
          <a:xfrm>
            <a:off x="2058857" y="3795886"/>
            <a:ext cx="49614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u="sng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https://drive.google.com/file/d/1qPI6hYUL6hMku-JQOYWjZP95WFvWGQ4j/view?usp=sharing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6046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ШПМ_ГСГУ</Template>
  <TotalTime>1243</TotalTime>
  <Words>1145</Words>
  <Application>Microsoft Office PowerPoint</Application>
  <PresentationFormat>Экран (16:9)</PresentationFormat>
  <Paragraphs>148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Актуальные изменения в преподавании  учебного предмета «История»  в 2025-2026 учебном году</vt:lpstr>
      <vt:lpstr>Актуализация</vt:lpstr>
      <vt:lpstr>Единые учебники</vt:lpstr>
      <vt:lpstr>Новая программа</vt:lpstr>
      <vt:lpstr>Новая программа</vt:lpstr>
      <vt:lpstr>Конструктор РП</vt:lpstr>
      <vt:lpstr>«История нашего края»</vt:lpstr>
      <vt:lpstr>«История нашего края»</vt:lpstr>
      <vt:lpstr>«История нашего края»</vt:lpstr>
      <vt:lpstr>РП в ГИС «Моя школа»</vt:lpstr>
      <vt:lpstr>Новая программа</vt:lpstr>
      <vt:lpstr>Пропущенный материал по истории России</vt:lpstr>
      <vt:lpstr>Новая программа</vt:lpstr>
      <vt:lpstr>Контакты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Новая рабочая программа по истории 5 класса обновлённого ФГОС ООО (конструктор).  Проблемы, вызовы, перспективы</dc:title>
  <dc:creator>Анатолий Парашин</dc:creator>
  <cp:lastModifiedBy>Анатолий Парашин</cp:lastModifiedBy>
  <cp:revision>107</cp:revision>
  <dcterms:created xsi:type="dcterms:W3CDTF">2022-09-07T07:29:39Z</dcterms:created>
  <dcterms:modified xsi:type="dcterms:W3CDTF">2025-09-11T07:35:22Z</dcterms:modified>
</cp:coreProperties>
</file>